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3" r:id="rId2"/>
    <p:sldId id="304" r:id="rId3"/>
    <p:sldId id="305" r:id="rId4"/>
    <p:sldId id="306" r:id="rId5"/>
    <p:sldId id="307" r:id="rId6"/>
    <p:sldId id="312" r:id="rId7"/>
    <p:sldId id="313" r:id="rId8"/>
    <p:sldId id="308" r:id="rId9"/>
    <p:sldId id="299" r:id="rId10"/>
    <p:sldId id="300" r:id="rId11"/>
    <p:sldId id="301" r:id="rId12"/>
    <p:sldId id="302" r:id="rId13"/>
    <p:sldId id="310" r:id="rId14"/>
    <p:sldId id="309" r:id="rId15"/>
    <p:sldId id="269" r:id="rId16"/>
  </p:sldIdLst>
  <p:sldSz cx="9144000" cy="6858000" type="screen4x3"/>
  <p:notesSz cx="6797675" cy="9926638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0419A"/>
    <a:srgbClr val="6E99D4"/>
    <a:srgbClr val="C5D6E8"/>
    <a:srgbClr val="2A6EBB"/>
    <a:srgbClr val="FCD2BF"/>
    <a:srgbClr val="B6231D"/>
    <a:srgbClr val="E6674A"/>
    <a:srgbClr val="DC291E"/>
    <a:srgbClr val="DB2C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8" autoAdjust="0"/>
  </p:normalViewPr>
  <p:slideViewPr>
    <p:cSldViewPr snapToGrid="0">
      <p:cViewPr>
        <p:scale>
          <a:sx n="80" d="100"/>
          <a:sy n="80" d="100"/>
        </p:scale>
        <p:origin x="-177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7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DA772-CC0D-4120-979D-1E24D161C26C}" type="datetimeFigureOut">
              <a:rPr lang="en-NZ" smtClean="0"/>
              <a:pPr/>
              <a:t>18/09/2017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341E-660F-4FC1-BED7-C1319FC1B0AE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408329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87751-1BAB-4D4A-8009-437CE933A87A}" type="datetimeFigureOut">
              <a:rPr lang="en-NZ" smtClean="0"/>
              <a:pPr/>
              <a:t>18/09/2017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A1FBF-7EB0-480E-98DA-A10430D36293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225872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266833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The legislation and rules set out what schools must do. The guidelines outline good practice in using physical restraint, and monitoring and reporting on the use of physical restraint. </a:t>
            </a:r>
          </a:p>
          <a:p>
            <a:endParaRPr lang="en-US" sz="1400" dirty="0" smtClean="0"/>
          </a:p>
          <a:p>
            <a:r>
              <a:rPr lang="en-US" sz="1400" dirty="0" smtClean="0"/>
              <a:t>By following the Act, the rules and the guidelines when using physical restraint, a teacher or authorised staff member will minimise their risk of injuring a student or being hurt themselves, and mitigate their risk of legal liability. </a:t>
            </a:r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2</a:t>
            </a:fld>
            <a:endParaRPr lang="en-N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3</a:t>
            </a:fld>
            <a:endParaRPr lang="en-N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Teachers are people employed in a teaching position at a school. This includes a person with a Limited Authority to Teach, and a relief teacher employed by the employer (e.g. board of trustees, sponsor or manager). All teachers are automatically authorised to act under the legislation. </a:t>
            </a:r>
          </a:p>
          <a:p>
            <a:endParaRPr lang="en-US" dirty="0" smtClean="0"/>
          </a:p>
          <a:p>
            <a:r>
              <a:rPr lang="en-US" dirty="0" smtClean="0"/>
              <a:t>Authorised staff members are employees of a school authorised by their employer (e.g. board of trustees, sponsor or manager) to use physical restraint.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4</a:t>
            </a:fld>
            <a:endParaRPr lang="en-N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5</a:t>
            </a:fld>
            <a:endParaRPr lang="en-N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new requirement will allow us to provide appropriate support to schools and students, and update the rules and guidelines if needed to address emerging issues.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6</a:t>
            </a:fld>
            <a:endParaRPr lang="en-N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8</a:t>
            </a:fld>
            <a:endParaRPr lang="en-N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lace Master 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14312" y="251012"/>
            <a:ext cx="385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Replacing Master Slide</a:t>
            </a:r>
            <a:r>
              <a:rPr lang="en-NZ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  <a:endParaRPr lang="en-N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19" y="985276"/>
            <a:ext cx="2085975" cy="106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695" y="2941669"/>
            <a:ext cx="2681288" cy="2097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13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594" y="268076"/>
            <a:ext cx="1655183" cy="1107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 userDrawn="1"/>
        </p:nvSpPr>
        <p:spPr>
          <a:xfrm>
            <a:off x="546266" y="2222164"/>
            <a:ext cx="198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Select the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Ribbon and click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01" y="3012141"/>
            <a:ext cx="2512211" cy="1874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18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319" y="268076"/>
            <a:ext cx="1220040" cy="1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 userDrawn="1"/>
        </p:nvSpPr>
        <p:spPr>
          <a:xfrm>
            <a:off x="214312" y="5185282"/>
            <a:ext cx="2796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Locate the slide that requires the image to be altered.  Select the coloured overlay in front of the image, right click on it and select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530422" y="1545232"/>
            <a:ext cx="2581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Delete the image within the slide.  Use the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Ribbon,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Pictures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option to locate the new image and insert it into the slide. 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the image is centred and covers the entire slide area.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503781" y="5199738"/>
            <a:ext cx="21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Right click on the newly inserted image and select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929717" y="1685363"/>
            <a:ext cx="202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Select the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Ribbon and click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Master View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Save the file.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294964" y="1375981"/>
            <a:ext cx="351865" cy="5335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1283074" y="4019038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172821" y="4026649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5020235" y="656664"/>
            <a:ext cx="393194" cy="5446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4342289" y="4105932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5401543" y="4125356"/>
            <a:ext cx="523875" cy="10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7040655" y="294252"/>
            <a:ext cx="523875" cy="4776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51787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638355" y="1820172"/>
            <a:ext cx="7867290" cy="438221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67337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638355" y="1820172"/>
            <a:ext cx="7867290" cy="438221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67337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9"/>
          <p:cNvSpPr>
            <a:spLocks noGrp="1"/>
          </p:cNvSpPr>
          <p:nvPr>
            <p:ph type="title"/>
          </p:nvPr>
        </p:nvSpPr>
        <p:spPr>
          <a:xfrm>
            <a:off x="5934973" y="3209024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pic>
        <p:nvPicPr>
          <p:cNvPr id="6" name="Picture 3" descr="kid-in-san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ed_pattern_overlay_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-4464" y="1"/>
            <a:ext cx="914846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73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934973" y="3209024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pic>
        <p:nvPicPr>
          <p:cNvPr id="5" name="Picture 1" descr="Movie-sc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op of picture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4464" y="0"/>
            <a:ext cx="9148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73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PT_red_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338" y="0"/>
            <a:ext cx="9131325" cy="684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9"/>
          <p:cNvSpPr>
            <a:spLocks noGrp="1"/>
          </p:cNvSpPr>
          <p:nvPr>
            <p:ph type="title"/>
          </p:nvPr>
        </p:nvSpPr>
        <p:spPr>
          <a:xfrm>
            <a:off x="5934973" y="3209024"/>
            <a:ext cx="3088258" cy="1112809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4038700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29" y="-5286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911350"/>
            <a:ext cx="3219450" cy="43227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6807320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16113"/>
            <a:ext cx="4569883" cy="43195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19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29" y="-5286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911350"/>
            <a:ext cx="3219450" cy="43227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6807320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16113"/>
            <a:ext cx="4569883" cy="43195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19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Slide_red_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4130" y="0"/>
            <a:ext cx="9115739" cy="684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9104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lace Master 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43061" y="251012"/>
            <a:ext cx="469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Replacing Master Slide</a:t>
            </a:r>
            <a:r>
              <a:rPr lang="en-NZ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  <a:endParaRPr lang="en-N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/>
          <a:srcRect t="16714" b="13045"/>
          <a:stretch>
            <a:fillRect/>
          </a:stretch>
        </p:blipFill>
        <p:spPr bwMode="auto">
          <a:xfrm>
            <a:off x="237310" y="961902"/>
            <a:ext cx="4869080" cy="831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 userDrawn="1"/>
        </p:nvSpPr>
        <p:spPr>
          <a:xfrm>
            <a:off x="162253" y="1813902"/>
            <a:ext cx="469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Select the </a:t>
            </a:r>
            <a:r>
              <a:rPr lang="en-NZ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NZ" sz="120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ibbon and click </a:t>
            </a:r>
            <a:r>
              <a:rPr lang="en-NZ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NZ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900054" y="1175659"/>
            <a:ext cx="427511" cy="6412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4512625" y="967079"/>
            <a:ext cx="523875" cy="267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42505" y="3091292"/>
            <a:ext cx="615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Click the slide picture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(transparent layer with triangles) and </a:t>
            </a:r>
          </a:p>
          <a:p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 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it and select </a:t>
            </a:r>
            <a:r>
              <a:rPr lang="en-NZ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NZ" sz="12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134548" y="4518355"/>
            <a:ext cx="601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Click the picture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 want to change and select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</p:txBody>
      </p:sp>
      <p:pic>
        <p:nvPicPr>
          <p:cNvPr id="33" name="Picture 32" descr="click change picture.PNG"/>
          <p:cNvPicPr>
            <a:picLocks noChangeAspect="1"/>
          </p:cNvPicPr>
          <p:nvPr userDrawn="1"/>
        </p:nvPicPr>
        <p:blipFill>
          <a:blip r:embed="rId3" cstate="print"/>
          <a:srcRect t="17353" b="29753"/>
          <a:stretch>
            <a:fillRect/>
          </a:stretch>
        </p:blipFill>
        <p:spPr>
          <a:xfrm>
            <a:off x="249651" y="3681363"/>
            <a:ext cx="3903169" cy="760021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1197995" y="4192003"/>
            <a:ext cx="1355199" cy="2731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dirty="0"/>
          </a:p>
        </p:txBody>
      </p:sp>
      <p:pic>
        <p:nvPicPr>
          <p:cNvPr id="34" name="Picture 33" descr="click on image.PNG"/>
          <p:cNvPicPr>
            <a:picLocks noChangeAspect="1"/>
          </p:cNvPicPr>
          <p:nvPr userDrawn="1"/>
        </p:nvPicPr>
        <p:blipFill>
          <a:blip r:embed="rId4" cstate="print"/>
          <a:srcRect b="16811"/>
          <a:stretch>
            <a:fillRect/>
          </a:stretch>
        </p:blipFill>
        <p:spPr>
          <a:xfrm>
            <a:off x="241104" y="2254263"/>
            <a:ext cx="5922190" cy="868948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4393870" y="2663272"/>
            <a:ext cx="1092530" cy="2580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56319" y="4979513"/>
            <a:ext cx="7277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Click your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new</a:t>
            </a:r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picture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NZ" sz="1200" b="1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 </a:t>
            </a:r>
            <a:r>
              <a:rPr lang="en-NZ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that the transparent layer with triangles can reappear</a:t>
            </a:r>
            <a:endParaRPr lang="en-NZ" sz="1200" b="1" i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201841" y="6224443"/>
            <a:ext cx="7277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Select </a:t>
            </a:r>
            <a:r>
              <a:rPr lang="en-NZ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Master View</a:t>
            </a:r>
            <a:endParaRPr lang="en-NZ" sz="1200" b="1" i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 descr="close master page view.PNG"/>
          <p:cNvPicPr>
            <a:picLocks noChangeAspect="1"/>
          </p:cNvPicPr>
          <p:nvPr userDrawn="1"/>
        </p:nvPicPr>
        <p:blipFill>
          <a:blip r:embed="rId5" cstate="print"/>
          <a:srcRect l="3786" t="21254" b="14267"/>
          <a:stretch>
            <a:fillRect/>
          </a:stretch>
        </p:blipFill>
        <p:spPr>
          <a:xfrm>
            <a:off x="213755" y="5332022"/>
            <a:ext cx="4821114" cy="712519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4296889" y="5368866"/>
            <a:ext cx="726373" cy="6756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351787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_red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8765" y="1817425"/>
            <a:ext cx="7385710" cy="79514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8765" y="2682820"/>
            <a:ext cx="6919884" cy="939153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28649" y="5580063"/>
            <a:ext cx="4129617" cy="3127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N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Author/s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7426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29" y="-5286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95900" y="1911350"/>
            <a:ext cx="3219450" cy="43227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6807320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916113"/>
            <a:ext cx="4569883" cy="43195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Content Here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 algn="l"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19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1928813"/>
            <a:ext cx="7826581" cy="4295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Bullet List</a:t>
            </a:r>
          </a:p>
          <a:p>
            <a:pPr lvl="0"/>
            <a:r>
              <a:rPr lang="en-US" dirty="0" smtClean="0"/>
              <a:t>Bullet List</a:t>
            </a:r>
          </a:p>
          <a:p>
            <a:pPr lvl="0"/>
            <a:r>
              <a:rPr lang="en-US" dirty="0" smtClean="0"/>
              <a:t>Bullet List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37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4794557" y="1897811"/>
            <a:ext cx="3692285" cy="406729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NZ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89664" y="1897811"/>
            <a:ext cx="3632200" cy="40802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67337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90112" y="1889274"/>
            <a:ext cx="3631721" cy="4062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796287" y="1897062"/>
            <a:ext cx="3684138" cy="4046537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67337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90112" y="1889274"/>
            <a:ext cx="3631721" cy="4062952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7"/>
          </p:nvPr>
        </p:nvSpPr>
        <p:spPr>
          <a:xfrm>
            <a:off x="4802036" y="1886398"/>
            <a:ext cx="3631721" cy="4062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67337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79" y="0"/>
            <a:ext cx="9124640" cy="684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27083" cy="1031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Title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652" y="6480042"/>
            <a:ext cx="791828" cy="182345"/>
          </a:xfrm>
        </p:spPr>
        <p:txBody>
          <a:bodyPr/>
          <a:lstStyle>
            <a:lvl1pPr>
              <a:defRPr lang="en-NZ" sz="12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5066" y="6480043"/>
            <a:ext cx="3633749" cy="178106"/>
          </a:xfrm>
        </p:spPr>
        <p:txBody>
          <a:bodyPr/>
          <a:lstStyle>
            <a:lvl1pPr algn="l">
              <a:defRPr>
                <a:solidFill>
                  <a:srgbClr val="2A6EB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04318" y="6436912"/>
            <a:ext cx="207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2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  <a:endParaRPr lang="en-NZ" sz="1200" dirty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638174" y="1802921"/>
            <a:ext cx="7841591" cy="439944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table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6733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392E2DF-30E1-4C12-B888-B941057B8847}" type="datetime1">
              <a:rPr lang="mi-NZ" smtClean="0"/>
              <a:pPr/>
              <a:t>18/09/2017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112270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  <p:sldLayoutId id="2147483673" r:id="rId3"/>
    <p:sldLayoutId id="2147483662" r:id="rId4"/>
    <p:sldLayoutId id="2147483674" r:id="rId5"/>
    <p:sldLayoutId id="2147483679" r:id="rId6"/>
    <p:sldLayoutId id="2147483681" r:id="rId7"/>
    <p:sldLayoutId id="2147483683" r:id="rId8"/>
    <p:sldLayoutId id="2147483680" r:id="rId9"/>
    <p:sldLayoutId id="2147483682" r:id="rId10"/>
    <p:sldLayoutId id="2147483684" r:id="rId11"/>
    <p:sldLayoutId id="2147483675" r:id="rId12"/>
    <p:sldLayoutId id="2147483677" r:id="rId13"/>
    <p:sldLayoutId id="2147483676" r:id="rId14"/>
    <p:sldLayoutId id="2147483686" r:id="rId15"/>
    <p:sldLayoutId id="2147483687" r:id="rId16"/>
    <p:sldLayoutId id="2147483661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A6EB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rgbClr val="2A6EB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4863" indent="-347663" algn="l" defTabSz="914400" rtl="0" eaLnBrk="1" latinLnBrk="0" hangingPunct="1">
        <a:lnSpc>
          <a:spcPct val="90000"/>
        </a:lnSpc>
        <a:spcBef>
          <a:spcPts val="500"/>
        </a:spcBef>
        <a:buClr>
          <a:srgbClr val="2A6EB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8888" indent="-344488" algn="l" defTabSz="914400" rtl="0" eaLnBrk="1" latinLnBrk="0" hangingPunct="1">
        <a:lnSpc>
          <a:spcPct val="90000"/>
        </a:lnSpc>
        <a:spcBef>
          <a:spcPts val="500"/>
        </a:spcBef>
        <a:buClr>
          <a:srgbClr val="2A6EB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03388" indent="-331788" algn="l" defTabSz="914400" rtl="0" eaLnBrk="1" latinLnBrk="0" hangingPunct="1">
        <a:lnSpc>
          <a:spcPct val="90000"/>
        </a:lnSpc>
        <a:spcBef>
          <a:spcPts val="500"/>
        </a:spcBef>
        <a:buClr>
          <a:srgbClr val="2A6EB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5825" indent="-327025" algn="l" defTabSz="914400" rtl="0" eaLnBrk="1" latinLnBrk="0" hangingPunct="1">
        <a:lnSpc>
          <a:spcPct val="90000"/>
        </a:lnSpc>
        <a:spcBef>
          <a:spcPts val="500"/>
        </a:spcBef>
        <a:buClr>
          <a:srgbClr val="2A6EB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vt.nz/assets/Documents/News/2017-Physical-Restraint-Rules-2017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.govt.nz/assets/Documents/School/Managing-and-supporting-students/Guidance-for-New-Zealand-Schools-on-Behaviour-Mgmt-to-Minimise-Physical-....pdf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898" y="1817425"/>
            <a:ext cx="7315200" cy="779126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NZ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47" y="2682821"/>
            <a:ext cx="6858000" cy="1877304"/>
          </a:xfrm>
        </p:spPr>
        <p:txBody>
          <a:bodyPr/>
          <a:lstStyle/>
          <a:p>
            <a:r>
              <a:rPr lang="en-US" sz="3600" dirty="0" smtClean="0"/>
              <a:t>Physical Restraint: RTLB Lead School Forum: Wednesday 6 September 2017</a:t>
            </a:r>
            <a:endParaRPr lang="en-NZ" sz="3600" dirty="0" smtClean="0"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4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6674675" cy="953034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Individual Behaviour Plan (IBP)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10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Segoe UI Semilight" panose="020B0402040204020203" pitchFamily="34" charset="0"/>
              </a:rPr>
              <a:t>When a student regularly presents a heightened risk of serious injury to themselves or others, an Individual Behaviour Plan should be developed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NZ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888431" cy="988660"/>
          </a:xfrm>
        </p:spPr>
        <p:txBody>
          <a:bodyPr>
            <a:normAutofit/>
          </a:bodyPr>
          <a:lstStyle/>
          <a:p>
            <a:r>
              <a:rPr lang="en-NZ" dirty="0" smtClean="0"/>
              <a:t>Training for the whole school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11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</a:rPr>
              <a:t>A training package</a:t>
            </a:r>
            <a:r>
              <a:rPr lang="en-US" i="1" dirty="0" smtClean="0">
                <a:solidFill>
                  <a:srgbClr val="002060"/>
                </a:solidFill>
              </a:rPr>
              <a:t>, Understanding Behaviour – Responding Safely, </a:t>
            </a:r>
            <a:r>
              <a:rPr lang="en-US" dirty="0" smtClean="0">
                <a:solidFill>
                  <a:srgbClr val="002060"/>
                </a:solidFill>
              </a:rPr>
              <a:t>has been developed for New Zealand schools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</a:rPr>
              <a:t>The training package includes a full-day workshop for all staff and ongoing support after the workshop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</a:rPr>
              <a:t>The focus is on preventative and de-escalation techniques</a:t>
            </a:r>
            <a:endParaRPr lang="en-NZ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793428" cy="1048037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Training for the student’s team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12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NZ" dirty="0" smtClean="0"/>
              <a:t>When a Ministry Learning Support Practitioner is part of the team supporting the student the team will be taught how to safely restrain the student, in situations when preventative and de-escalation strategies have not been effective, and physical restraint is part of an Individual Behaviour Plan. </a:t>
            </a:r>
            <a:endParaRPr lang="en-NZ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What about the data?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13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NZ" dirty="0" smtClean="0"/>
              <a:t>Initial observations since the rules came into effect are:</a:t>
            </a:r>
          </a:p>
          <a:p>
            <a:r>
              <a:rPr lang="en-NZ" dirty="0" smtClean="0"/>
              <a:t>Prevalence – about 10 incident reports a day are sent through for Ministry to follow up</a:t>
            </a:r>
          </a:p>
          <a:p>
            <a:r>
              <a:rPr lang="en-NZ" dirty="0" smtClean="0"/>
              <a:t>Overwhelmingly physical restraint is being reported in primary schools</a:t>
            </a:r>
          </a:p>
          <a:p>
            <a:r>
              <a:rPr lang="en-NZ" dirty="0" smtClean="0"/>
              <a:t>Some very young students are being physically restrained</a:t>
            </a:r>
          </a:p>
          <a:p>
            <a:endParaRPr lang="en-NZ" dirty="0" smtClean="0"/>
          </a:p>
          <a:p>
            <a:endParaRPr lang="en-NZ" dirty="0" smtClean="0"/>
          </a:p>
          <a:p>
            <a:pPr>
              <a:buNone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What are the implications for RTLB?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14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 smtClean="0"/>
              <a:t>Practice implications?</a:t>
            </a:r>
          </a:p>
          <a:p>
            <a:r>
              <a:rPr lang="en-NZ" dirty="0" smtClean="0"/>
              <a:t>What strategies would RTLB suggest to minimise the use of physical restraint?</a:t>
            </a:r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609" y="3278084"/>
            <a:ext cx="4248000" cy="261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47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has changed?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2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Physical restraint is now regulated via a combination of the Act, rules and statutory guidelines. It is a legal requirement for schools to: </a:t>
            </a:r>
          </a:p>
          <a:p>
            <a:r>
              <a:rPr lang="en-US" dirty="0" smtClean="0"/>
              <a:t>comply with the Act and rules </a:t>
            </a:r>
          </a:p>
          <a:p>
            <a:r>
              <a:rPr lang="en-US" dirty="0" smtClean="0"/>
              <a:t>have regard to the guidelines. 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What is physical restraint?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3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Act defines physical restraint as using physical force to prevent, restrict, or subdue the movement of a student’s body or part of the student’s body.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can use physical restraint in schools?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4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 dirty="0" smtClean="0"/>
          </a:p>
          <a:p>
            <a:r>
              <a:rPr lang="en-US" dirty="0" smtClean="0"/>
              <a:t>Teachers or authorised staff members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can physical restraint be used in schools? 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5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 smtClean="0"/>
              <a:t>A teacher or authorised staff member must not physically restrain a student unless—</a:t>
            </a:r>
          </a:p>
          <a:p>
            <a:r>
              <a:rPr lang="en-NZ" b="1" dirty="0" smtClean="0"/>
              <a:t>(a) </a:t>
            </a:r>
            <a:r>
              <a:rPr lang="en-NZ" dirty="0" smtClean="0"/>
              <a:t>the teacher or staff member reasonably believes that the safety of the student or of any other person is at serious and imminent risk; and</a:t>
            </a:r>
          </a:p>
          <a:p>
            <a:r>
              <a:rPr lang="en-NZ" b="1" dirty="0" smtClean="0"/>
              <a:t>(b) </a:t>
            </a:r>
            <a:r>
              <a:rPr lang="en-NZ" dirty="0" smtClean="0"/>
              <a:t>the physical restraint is reasonable and proportionate in the circumstances. [Section 139AC]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rules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6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The rules</a:t>
            </a:r>
            <a:r>
              <a:rPr lang="en-US" dirty="0" smtClean="0"/>
              <a:t> [PDF, 847 KB] have requirements for schools to notify monitor and report on the use of physical restraint.</a:t>
            </a:r>
          </a:p>
          <a:p>
            <a:r>
              <a:rPr lang="en-US" dirty="0" smtClean="0"/>
              <a:t>Physical restraint is a serious intervention and when it is used schools now need to notify the Ministry of Education and the employer (board of trustees, sponsor of a partnership school kura hourua, or manager of a private school).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guidelines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7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Updated </a:t>
            </a:r>
            <a:r>
              <a:rPr lang="en-US" dirty="0" smtClean="0">
                <a:hlinkClick r:id="rId2"/>
              </a:rPr>
              <a:t>Guidelines for Registered Schools in New Zealand on the Use of Physical Restraint [PDF, 279 KB]</a:t>
            </a:r>
            <a:r>
              <a:rPr lang="en-US" dirty="0" smtClean="0"/>
              <a:t> are now available. These include strategies for preventative and de-escalation techniques. </a:t>
            </a:r>
          </a:p>
          <a:p>
            <a:r>
              <a:rPr lang="en-US" dirty="0" smtClean="0"/>
              <a:t>Time Out, for example, is still an acceptable method of de-escalation, whereas seclusion is not.</a:t>
            </a:r>
          </a:p>
          <a:p>
            <a:r>
              <a:rPr lang="en-NZ" dirty="0" smtClean="0"/>
              <a:t>Schools must have regard to the guidelines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Guiding Principles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8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Physical restraint is a serious intervention.  The guidelines aim to minimise the use of physical restraint. </a:t>
            </a:r>
          </a:p>
          <a:p>
            <a:r>
              <a:rPr lang="en-NZ" dirty="0" smtClean="0"/>
              <a:t>If there is an alternative to physically restraining a student, use the alternative.</a:t>
            </a:r>
          </a:p>
          <a:p>
            <a:r>
              <a:rPr lang="en-NZ" dirty="0" smtClean="0"/>
              <a:t>All schools are required to provide a safe physical and emotional environment for students and staff. </a:t>
            </a:r>
          </a:p>
          <a:p>
            <a:r>
              <a:rPr lang="en-NZ" smtClean="0"/>
              <a:t>Teachers </a:t>
            </a:r>
            <a:r>
              <a:rPr lang="en-NZ" dirty="0" smtClean="0"/>
              <a:t>and authorised staff members must act reasonably and proportionately in the circumstances to achieve a safe environment for students and staff.</a:t>
            </a:r>
          </a:p>
          <a:p>
            <a:r>
              <a:rPr lang="en-NZ" dirty="0" smtClean="0"/>
              <a:t>Students’ rights are protected under the Bill of Rights Act 1990.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831527" cy="1071787"/>
          </a:xfrm>
        </p:spPr>
        <p:txBody>
          <a:bodyPr>
            <a:noAutofit/>
          </a:bodyPr>
          <a:lstStyle/>
          <a:p>
            <a:r>
              <a:rPr lang="en-NZ" dirty="0" smtClean="0">
                <a:solidFill>
                  <a:schemeClr val="tx2"/>
                </a:solidFill>
              </a:rPr>
              <a:t>Do not use restraint … </a:t>
            </a:r>
            <a:endParaRPr lang="en-NZ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468063-9C21-4834-88E3-ACB04C56D52D}" type="slidenum">
              <a:rPr lang="en-NZ" smtClean="0"/>
              <a:pPr algn="l"/>
              <a:t>9</a:t>
            </a:fld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</a:rPr>
              <a:t>for behaviour that is disrupting the classroom but not putting anyone  at risk of injury</a:t>
            </a:r>
            <a:endParaRPr lang="en-NZ" dirty="0" smtClean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</a:rPr>
              <a:t>for refusal to comply with an adult’s request</a:t>
            </a:r>
            <a:endParaRPr lang="en-NZ" dirty="0" smtClean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</a:rPr>
              <a:t>in response to verbal threats</a:t>
            </a:r>
            <a:endParaRPr lang="en-NZ" dirty="0" smtClean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</a:rPr>
              <a:t>to stop a student who is trying to leave the classroom or school without permission</a:t>
            </a:r>
            <a:endParaRPr lang="en-NZ" dirty="0" smtClean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</a:rPr>
              <a:t>as coercion, discipline or punishment</a:t>
            </a:r>
            <a:endParaRPr lang="en-NZ" dirty="0" smtClean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</a:rPr>
              <a:t>for damaging property, unless this could cause injury</a:t>
            </a:r>
            <a:endParaRPr lang="en-NZ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en-NZ" dirty="0" smtClean="0"/>
          </a:p>
          <a:p>
            <a:pPr>
              <a:lnSpc>
                <a:spcPct val="100000"/>
              </a:lnSpc>
              <a:buNone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 Arial bold 40pts&amp;quot;&quot;/&gt;&lt;property id=&quot;20307&quot; value=&quot;263&quot;/&gt;&lt;/object&gt;&lt;object type=&quot;3&quot; unique_id=&quot;10011&quot;&gt;&lt;property id=&quot;20148&quot; value=&quot;5&quot;/&gt;&lt;property id=&quot;20300&quot; value=&quot;Slide 15&quot;/&gt;&lt;property id=&quot;20307&quot; value=&quot;269&quot;/&gt;&lt;/object&gt;&lt;object type=&quot;3&quot; unique_id=&quot;10060&quot;&gt;&lt;property id=&quot;20148&quot; value=&quot;5&quot;/&gt;&lt;property id=&quot;20300&quot; value=&quot;Slide 6 - &amp;quot;Title Arial bold 36pts&amp;quot;&quot;/&gt;&lt;property id=&quot;20307&quot; value=&quot;272&quot;/&gt;&lt;/object&gt;&lt;object type=&quot;3&quot; unique_id=&quot;10061&quot;&gt;&lt;property id=&quot;20148&quot; value=&quot;5&quot;/&gt;&lt;property id=&quot;20300&quot; value=&quot;Slide 7 - &amp;quot;Title (Arial bold 36pts)&amp;quot;&quot;/&gt;&lt;property id=&quot;20307&quot; value=&quot;273&quot;/&gt;&lt;/object&gt;&lt;object type=&quot;3&quot; unique_id=&quot;10063&quot;&gt;&lt;property id=&quot;20148&quot; value=&quot;5&quot;/&gt;&lt;property id=&quot;20300&quot; value=&quot;Slide 11 - &amp;quot;Section break 1&amp;#x0D;&amp;#x0A;Arial 28pts&amp;quot;&quot;/&gt;&lt;property id=&quot;20307&quot; value=&quot;275&quot;/&gt;&lt;/object&gt;&lt;object type=&quot;3&quot; unique_id=&quot;10064&quot;&gt;&lt;property id=&quot;20148&quot; value=&quot;5&quot;/&gt;&lt;property id=&quot;20300&quot; value=&quot;Slide 12 - &amp;quot;Section break 2&amp;#x0D;&amp;#x0A;Arial 28pts&amp;quot;&quot;/&gt;&lt;property id=&quot;20307&quot; value=&quot;276&quot;/&gt;&lt;/object&gt;&lt;object type=&quot;3&quot; unique_id=&quot;10065&quot;&gt;&lt;property id=&quot;20148&quot; value=&quot;5&quot;/&gt;&lt;property id=&quot;20300&quot; value=&quot;Slide 13 - &amp;quot;Section break without picture&amp;#x0D;&amp;#x0A;Arial 28pts&amp;quot;&quot;/&gt;&lt;property id=&quot;20307&quot; value=&quot;277&quot;/&gt;&lt;/object&gt;&lt;object type=&quot;3&quot; unique_id=&quot;10124&quot;&gt;&lt;property id=&quot;20148&quot; value=&quot;5&quot;/&gt;&lt;property id=&quot;20300&quot; value=&quot;Slide 3&quot;/&gt;&lt;property id=&quot;20307&quot; value=&quot;278&quot;/&gt;&lt;/object&gt;&lt;object type=&quot;3&quot; unique_id=&quot;10234&quot;&gt;&lt;property id=&quot;20148&quot; value=&quot;5&quot;/&gt;&lt;property id=&quot;20300&quot; value=&quot;Slide 9 - &amp;quot;Chart comparison&amp;quot;&quot;/&gt;&lt;property id=&quot;20307&quot; value=&quot;281&quot;/&gt;&lt;/object&gt;&lt;object type=&quot;3&quot; unique_id=&quot;10274&quot;&gt;&lt;property id=&quot;20148&quot; value=&quot;5&quot;/&gt;&lt;property id=&quot;20300&quot; value=&quot;Slide 4 - &amp;quot;Contents page (Arial 36pts)&amp;quot;&quot;/&gt;&lt;property id=&quot;20307&quot; value=&quot;282&quot;/&gt;&lt;/object&gt;&lt;object type=&quot;3&quot; unique_id=&quot;10275&quot;&gt;&lt;property id=&quot;20148&quot; value=&quot;5&quot;/&gt;&lt;property id=&quot;20300&quot; value=&quot;Slide 5 - &amp;quot;Examples of text (Arial 20pts)&amp;quot;&quot;/&gt;&lt;property id=&quot;20307&quot; value=&quot;284&quot;/&gt;&lt;/object&gt;&lt;object type=&quot;3&quot; unique_id=&quot;10276&quot;&gt;&lt;property id=&quot;20148&quot; value=&quot;5&quot;/&gt;&lt;property id=&quot;20300&quot; value=&quot;Slide 14 - &amp;quot;Topics discussed Arial (36pts)&amp;quot;&quot;/&gt;&lt;property id=&quot;20307&quot; value=&quot;283&quot;/&gt;&lt;/object&gt;&lt;object type=&quot;3&quot; unique_id=&quot;10292&quot;&gt;&lt;property id=&quot;20148&quot; value=&quot;5&quot;/&gt;&lt;property id=&quot;20300&quot; value=&quot;Slide 10 - &amp;quot;Table : Header (arial 36pts)&amp;quot;&quot;/&gt;&lt;property id=&quot;20307&quot; value=&quot;285&quot;/&gt;&lt;/object&gt;&lt;object type=&quot;3&quot; unique_id=&quot;10357&quot;&gt;&lt;property id=&quot;20148&quot; value=&quot;5&quot;/&gt;&lt;property id=&quot;20300&quot; value=&quot;Slide 2&quot;/&gt;&lt;property id=&quot;20307&quot; value=&quot;286&quot;/&gt;&lt;/object&gt;&lt;object type=&quot;3&quot; unique_id=&quot;10698&quot;&gt;&lt;property id=&quot;20148&quot; value=&quot;5&quot;/&gt;&lt;property id=&quot;20300&quot; value=&quot;Slide 8 - &amp;quot;Chart and context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sentation-blue">
  <a:themeElements>
    <a:clrScheme name="Custom 6">
      <a:dk1>
        <a:sysClr val="windowText" lastClr="000000"/>
      </a:dk1>
      <a:lt1>
        <a:sysClr val="window" lastClr="FFFFFF"/>
      </a:lt1>
      <a:dk2>
        <a:srgbClr val="2A6EBB"/>
      </a:dk2>
      <a:lt2>
        <a:srgbClr val="E6E6E6"/>
      </a:lt2>
      <a:accent1>
        <a:srgbClr val="2A6EBB"/>
      </a:accent1>
      <a:accent2>
        <a:srgbClr val="20419A"/>
      </a:accent2>
      <a:accent3>
        <a:srgbClr val="6E99D4"/>
      </a:accent3>
      <a:accent4>
        <a:srgbClr val="C5D6E8"/>
      </a:accent4>
      <a:accent5>
        <a:srgbClr val="3F3F3F"/>
      </a:accent5>
      <a:accent6>
        <a:srgbClr val="7F7F7F"/>
      </a:accent6>
      <a:hlink>
        <a:srgbClr val="000000"/>
      </a:hlink>
      <a:folHlink>
        <a:srgbClr val="6E99D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E PowerPoint Presentation Template (Red)" id="{7F4B16DE-581D-4439-AB16-434500515495}" vid="{E10AD9FD-AC0E-4A21-8EF8-838AED756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Presentation-blue</Template>
  <TotalTime>8607</TotalTime>
  <Words>714</Words>
  <Application>Microsoft Office PowerPoint</Application>
  <PresentationFormat>On-screen Show (4:3)</PresentationFormat>
  <Paragraphs>81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Presentation-blue</vt:lpstr>
      <vt:lpstr>      </vt:lpstr>
      <vt:lpstr>What has changed?</vt:lpstr>
      <vt:lpstr>What is physical restraint?</vt:lpstr>
      <vt:lpstr>Who can use physical restraint in schools?</vt:lpstr>
      <vt:lpstr>When can physical restraint be used in schools? </vt:lpstr>
      <vt:lpstr>The rules</vt:lpstr>
      <vt:lpstr>The guidelines</vt:lpstr>
      <vt:lpstr>Guiding Principles</vt:lpstr>
      <vt:lpstr>Do not use restraint … </vt:lpstr>
      <vt:lpstr>Individual Behaviour Plan (IBP)</vt:lpstr>
      <vt:lpstr>Training for the whole school</vt:lpstr>
      <vt:lpstr>Training for the student’s team</vt:lpstr>
      <vt:lpstr>What about the data?</vt:lpstr>
      <vt:lpstr>What are the implications for RTLB?</vt:lpstr>
      <vt:lpstr>Slide 15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NZ schools</dc:title>
  <dc:creator>Craig Lucinsky</dc:creator>
  <cp:lastModifiedBy>Lianne Kalivati</cp:lastModifiedBy>
  <cp:revision>174</cp:revision>
  <dcterms:created xsi:type="dcterms:W3CDTF">2016-10-21T02:04:19Z</dcterms:created>
  <dcterms:modified xsi:type="dcterms:W3CDTF">2017-09-17T23:44:40Z</dcterms:modified>
</cp:coreProperties>
</file>